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Neucha"/>
      <p:regular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3" Type="http://schemas.openxmlformats.org/officeDocument/2006/relationships/slide" Target="slides/slide8.xml"/><Relationship Id="rId39" Type="http://schemas.openxmlformats.org/officeDocument/2006/relationships/slide" Target="slides/slide34.xml"/><Relationship Id="rId18" Type="http://schemas.openxmlformats.org/officeDocument/2006/relationships/slide" Target="slides/slide1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customXml" Target="../customXml/item1.xml"/><Relationship Id="rId7" Type="http://schemas.openxmlformats.org/officeDocument/2006/relationships/slide" Target="slides/slide2.xml"/><Relationship Id="rId20" Type="http://schemas.openxmlformats.org/officeDocument/2006/relationships/slide" Target="slides/slide15.xml"/><Relationship Id="rId41" Type="http://schemas.openxmlformats.org/officeDocument/2006/relationships/font" Target="fonts/Neucha-regular.fntdata"/><Relationship Id="rId2" Type="http://schemas.openxmlformats.org/officeDocument/2006/relationships/viewProps" Target="viewProps.xml"/><Relationship Id="rId29" Type="http://schemas.openxmlformats.org/officeDocument/2006/relationships/slide" Target="slides/slide24.xml"/><Relationship Id="rId16" Type="http://schemas.openxmlformats.org/officeDocument/2006/relationships/slide" Target="slides/slide11.xml"/><Relationship Id="rId40" Type="http://schemas.openxmlformats.org/officeDocument/2006/relationships/slide" Target="slides/slide35.xml"/><Relationship Id="rId24" Type="http://schemas.openxmlformats.org/officeDocument/2006/relationships/slide" Target="slides/slide19.xml"/><Relationship Id="rId1" Type="http://schemas.openxmlformats.org/officeDocument/2006/relationships/theme" Target="theme/theme2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5" Type="http://schemas.openxmlformats.org/officeDocument/2006/relationships/notesMaster" Target="notesMasters/notesMaster1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31" Type="http://schemas.openxmlformats.org/officeDocument/2006/relationships/slide" Target="slides/slide2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4" Type="http://schemas.openxmlformats.org/officeDocument/2006/relationships/customXml" Target="../customXml/item3.xml"/><Relationship Id="rId22" Type="http://schemas.openxmlformats.org/officeDocument/2006/relationships/slide" Target="slides/slide1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14" Type="http://schemas.openxmlformats.org/officeDocument/2006/relationships/slide" Target="slides/slide9.xml"/><Relationship Id="rId43" Type="http://schemas.openxmlformats.org/officeDocument/2006/relationships/customXml" Target="../customXml/item2.xml"/><Relationship Id="rId8" Type="http://schemas.openxmlformats.org/officeDocument/2006/relationships/slide" Target="slides/slide3.xml"/><Relationship Id="rId3" Type="http://schemas.openxmlformats.org/officeDocument/2006/relationships/presProps" Target="presProps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8" Type="http://schemas.openxmlformats.org/officeDocument/2006/relationships/slide" Target="slides/slide3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1e31110d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1e31110d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1e31110d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1e31110d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1e31110d6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1e31110d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1e31110d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1e31110d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1e31110d6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1e31110d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1e31110d6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1e31110d6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1e31110d6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1e31110d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1e31110d6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1e31110d6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1e31110d6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1e31110d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1e31110d6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1e31110d6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1e31110d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1e31110d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1e31110d6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1e31110d6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1e31110d6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1e31110d6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1e31110d6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1e31110d6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1e31110d6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1e31110d6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1e31110d6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1e31110d6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1e31110d6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1e31110d6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1e31110d6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1e31110d6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1e31110d6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1e31110d6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1e31110d6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1e31110d6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1e31110d6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1e31110d6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1e31110d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1e31110d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1e31110d6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1e31110d6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1e31110d6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1e31110d6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1e31110d6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1e31110d6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1e31110d6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1e31110d6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1e31110d6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71e31110d6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1e31110d6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1e31110d6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1e31110d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1e31110d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1e31110d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1e31110d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1e31110d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1e31110d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1e31110d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1e31110d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1e31110d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1e31110d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1e31110d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1e31110d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Relationship Id="rId4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www.teacherspayteachers.com/Store/Kimberly-Geswein-Fonts?aref=4q4lerbd" TargetMode="External"/><Relationship Id="rId4" Type="http://schemas.openxmlformats.org/officeDocument/2006/relationships/hyperlink" Target="https://images.app.goo.gl/mh1EHhmhR6ekQAte9" TargetMode="External"/><Relationship Id="rId10" Type="http://schemas.openxmlformats.org/officeDocument/2006/relationships/hyperlink" Target="https://www.teacherspayteachers.com/Store/Teachers-Resource-Force?aref=irshqd5g" TargetMode="External"/><Relationship Id="rId9" Type="http://schemas.openxmlformats.org/officeDocument/2006/relationships/hyperlink" Target="https://www.teacherspayteachers.com/Store/Sarah-Pecorino-Illustration?aref=5dsr5q68" TargetMode="External"/><Relationship Id="rId5" Type="http://schemas.openxmlformats.org/officeDocument/2006/relationships/hyperlink" Target="https://www.teacherspayteachers.com/Store/Kb3teach?aref=xn43ugts" TargetMode="External"/><Relationship Id="rId6" Type="http://schemas.openxmlformats.org/officeDocument/2006/relationships/hyperlink" Target="https://www.teacherspayteachers.com/Store/The-3am-Teacher?aref=xn43ugts" TargetMode="External"/><Relationship Id="rId7" Type="http://schemas.openxmlformats.org/officeDocument/2006/relationships/hyperlink" Target="https://www.teacherspayteachers.com/Store/The-Cher-Room?aref=xn43ugts" TargetMode="External"/><Relationship Id="rId8" Type="http://schemas.openxmlformats.org/officeDocument/2006/relationships/hyperlink" Target="https://www.teacherspayteachers.com/Store/The-Painted-Crow?aref=kqiyffpn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9575"/>
            <a:ext cx="8839201" cy="2854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4988"/>
            <a:ext cx="9144000" cy="3453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58068"/>
            <a:ext cx="9144000" cy="342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858068"/>
            <a:ext cx="9144000" cy="342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845787"/>
            <a:ext cx="9143999" cy="3451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" name="Google Shape;112;p22"/>
          <p:cNvCxnSpPr/>
          <p:nvPr/>
        </p:nvCxnSpPr>
        <p:spPr>
          <a:xfrm>
            <a:off x="4314275" y="2420475"/>
            <a:ext cx="336300" cy="0"/>
          </a:xfrm>
          <a:prstGeom prst="straightConnector1">
            <a:avLst/>
          </a:prstGeom>
          <a:noFill/>
          <a:ln cap="flat" cmpd="sng" w="28575">
            <a:solidFill>
              <a:srgbClr val="469D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" name="Google Shape;113;p22"/>
          <p:cNvSpPr txBox="1"/>
          <p:nvPr/>
        </p:nvSpPr>
        <p:spPr>
          <a:xfrm>
            <a:off x="392200" y="168100"/>
            <a:ext cx="86622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eucha"/>
                <a:ea typeface="Neucha"/>
                <a:cs typeface="Neucha"/>
                <a:sym typeface="Neucha"/>
              </a:rPr>
              <a:t>Directions:  Count them and record.</a:t>
            </a:r>
            <a:endParaRPr sz="3000">
              <a:latin typeface="Neucha"/>
              <a:ea typeface="Neucha"/>
              <a:cs typeface="Neucha"/>
              <a:sym typeface="Neuch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5613"/>
            <a:ext cx="9143999" cy="34322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Google Shape;119;p23"/>
          <p:cNvCxnSpPr/>
          <p:nvPr/>
        </p:nvCxnSpPr>
        <p:spPr>
          <a:xfrm>
            <a:off x="4314275" y="2420475"/>
            <a:ext cx="336300" cy="0"/>
          </a:xfrm>
          <a:prstGeom prst="straightConnector1">
            <a:avLst/>
          </a:prstGeom>
          <a:noFill/>
          <a:ln cap="flat" cmpd="sng" w="28575">
            <a:solidFill>
              <a:srgbClr val="469D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" name="Google Shape;120;p23"/>
          <p:cNvSpPr txBox="1"/>
          <p:nvPr/>
        </p:nvSpPr>
        <p:spPr>
          <a:xfrm>
            <a:off x="392200" y="168100"/>
            <a:ext cx="87069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eucha"/>
                <a:ea typeface="Neucha"/>
                <a:cs typeface="Neucha"/>
                <a:sym typeface="Neucha"/>
              </a:rPr>
              <a:t>Directions:  Underline the sodium </a:t>
            </a:r>
            <a:r>
              <a:rPr lang="en" sz="3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rPr>
              <a:t>in the reactants</a:t>
            </a:r>
            <a:r>
              <a:rPr lang="en" sz="3000">
                <a:latin typeface="Neucha"/>
                <a:ea typeface="Neucha"/>
                <a:cs typeface="Neucha"/>
                <a:sym typeface="Neucha"/>
              </a:rPr>
              <a:t> in purple.</a:t>
            </a:r>
            <a:endParaRPr sz="3000">
              <a:latin typeface="Neucha"/>
              <a:ea typeface="Neucha"/>
              <a:cs typeface="Neucha"/>
              <a:sym typeface="Neucha"/>
            </a:endParaRPr>
          </a:p>
        </p:txBody>
      </p:sp>
      <p:cxnSp>
        <p:nvCxnSpPr>
          <p:cNvPr id="121" name="Google Shape;121;p23"/>
          <p:cNvCxnSpPr/>
          <p:nvPr/>
        </p:nvCxnSpPr>
        <p:spPr>
          <a:xfrm flipH="1" rot="10800000">
            <a:off x="2151525" y="750800"/>
            <a:ext cx="6611400" cy="3360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33475"/>
            <a:ext cx="9143999" cy="347656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4"/>
          <p:cNvSpPr txBox="1"/>
          <p:nvPr/>
        </p:nvSpPr>
        <p:spPr>
          <a:xfrm>
            <a:off x="392200" y="168100"/>
            <a:ext cx="86622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eucha"/>
                <a:ea typeface="Neucha"/>
                <a:cs typeface="Neucha"/>
                <a:sym typeface="Neucha"/>
              </a:rPr>
              <a:t>Directions:  Count them and record.</a:t>
            </a:r>
            <a:endParaRPr sz="3000">
              <a:latin typeface="Neucha"/>
              <a:ea typeface="Neucha"/>
              <a:cs typeface="Neucha"/>
              <a:sym typeface="Neuch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675"/>
            <a:ext cx="9143999" cy="345615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 txBox="1"/>
          <p:nvPr/>
        </p:nvSpPr>
        <p:spPr>
          <a:xfrm>
            <a:off x="392200" y="168100"/>
            <a:ext cx="86622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eucha"/>
                <a:ea typeface="Neucha"/>
                <a:cs typeface="Neucha"/>
                <a:sym typeface="Neucha"/>
              </a:rPr>
              <a:t>Directions:  Underline the carbon </a:t>
            </a:r>
            <a:r>
              <a:rPr lang="en" sz="3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rPr>
              <a:t>in the reactants </a:t>
            </a:r>
            <a:r>
              <a:rPr lang="en" sz="3000">
                <a:latin typeface="Neucha"/>
                <a:ea typeface="Neucha"/>
                <a:cs typeface="Neucha"/>
                <a:sym typeface="Neucha"/>
              </a:rPr>
              <a:t>in green.</a:t>
            </a:r>
            <a:endParaRPr sz="3000">
              <a:latin typeface="Neucha"/>
              <a:ea typeface="Neucha"/>
              <a:cs typeface="Neucha"/>
              <a:sym typeface="Neucha"/>
            </a:endParaRPr>
          </a:p>
        </p:txBody>
      </p:sp>
      <p:cxnSp>
        <p:nvCxnSpPr>
          <p:cNvPr id="134" name="Google Shape;134;p25"/>
          <p:cNvCxnSpPr/>
          <p:nvPr/>
        </p:nvCxnSpPr>
        <p:spPr>
          <a:xfrm flipH="1" rot="10800000">
            <a:off x="2151525" y="779600"/>
            <a:ext cx="6533100" cy="48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7650"/>
            <a:ext cx="9143998" cy="3428192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6"/>
          <p:cNvSpPr txBox="1"/>
          <p:nvPr/>
        </p:nvSpPr>
        <p:spPr>
          <a:xfrm>
            <a:off x="392200" y="168100"/>
            <a:ext cx="86622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eucha"/>
                <a:ea typeface="Neucha"/>
                <a:cs typeface="Neucha"/>
                <a:sym typeface="Neucha"/>
              </a:rPr>
              <a:t>Directions:  Count them and record.</a:t>
            </a:r>
            <a:endParaRPr sz="3000">
              <a:latin typeface="Neucha"/>
              <a:ea typeface="Neucha"/>
              <a:cs typeface="Neucha"/>
              <a:sym typeface="Neuch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2088"/>
            <a:ext cx="9144000" cy="3499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9775"/>
            <a:ext cx="9143999" cy="3523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2850"/>
            <a:ext cx="9144000" cy="357781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9"/>
          <p:cNvSpPr txBox="1"/>
          <p:nvPr/>
        </p:nvSpPr>
        <p:spPr>
          <a:xfrm>
            <a:off x="1781725" y="1602450"/>
            <a:ext cx="134400" cy="28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7277"/>
            <a:ext cx="9143999" cy="360894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0"/>
          <p:cNvSpPr txBox="1"/>
          <p:nvPr/>
        </p:nvSpPr>
        <p:spPr>
          <a:xfrm>
            <a:off x="392200" y="168100"/>
            <a:ext cx="83820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eucha"/>
                <a:ea typeface="Neucha"/>
                <a:cs typeface="Neucha"/>
                <a:sym typeface="Neucha"/>
              </a:rPr>
              <a:t>Directions:  Underline the hydrogen in the products in red.</a:t>
            </a:r>
            <a:endParaRPr sz="3000">
              <a:latin typeface="Neucha"/>
              <a:ea typeface="Neucha"/>
              <a:cs typeface="Neucha"/>
              <a:sym typeface="Neucha"/>
            </a:endParaRPr>
          </a:p>
        </p:txBody>
      </p:sp>
      <p:cxnSp>
        <p:nvCxnSpPr>
          <p:cNvPr id="163" name="Google Shape;163;p30"/>
          <p:cNvCxnSpPr/>
          <p:nvPr/>
        </p:nvCxnSpPr>
        <p:spPr>
          <a:xfrm flipH="1" rot="10800000">
            <a:off x="2151525" y="761900"/>
            <a:ext cx="6488100" cy="22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6475"/>
            <a:ext cx="9144001" cy="355055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1"/>
          <p:cNvSpPr txBox="1"/>
          <p:nvPr/>
        </p:nvSpPr>
        <p:spPr>
          <a:xfrm>
            <a:off x="392200" y="168100"/>
            <a:ext cx="86622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eucha"/>
                <a:ea typeface="Neucha"/>
                <a:cs typeface="Neucha"/>
                <a:sym typeface="Neucha"/>
              </a:rPr>
              <a:t>Directions:  Count them and record.</a:t>
            </a:r>
            <a:endParaRPr sz="3000">
              <a:latin typeface="Neucha"/>
              <a:ea typeface="Neucha"/>
              <a:cs typeface="Neucha"/>
              <a:sym typeface="Neuch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050" y="0"/>
            <a:ext cx="689790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7538"/>
            <a:ext cx="9143999" cy="3568413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2"/>
          <p:cNvSpPr txBox="1"/>
          <p:nvPr/>
        </p:nvSpPr>
        <p:spPr>
          <a:xfrm>
            <a:off x="392200" y="168100"/>
            <a:ext cx="83820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eucha"/>
                <a:ea typeface="Neucha"/>
                <a:cs typeface="Neucha"/>
                <a:sym typeface="Neucha"/>
              </a:rPr>
              <a:t>Directions:  Underline the oxygen </a:t>
            </a:r>
            <a:r>
              <a:rPr lang="en" sz="3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rPr>
              <a:t>in the products </a:t>
            </a:r>
            <a:r>
              <a:rPr lang="en" sz="3000">
                <a:latin typeface="Neucha"/>
                <a:ea typeface="Neucha"/>
                <a:cs typeface="Neucha"/>
                <a:sym typeface="Neucha"/>
              </a:rPr>
              <a:t>in blue.</a:t>
            </a:r>
            <a:endParaRPr sz="3000">
              <a:latin typeface="Neucha"/>
              <a:ea typeface="Neucha"/>
              <a:cs typeface="Neucha"/>
              <a:sym typeface="Neucha"/>
            </a:endParaRPr>
          </a:p>
        </p:txBody>
      </p:sp>
      <p:cxnSp>
        <p:nvCxnSpPr>
          <p:cNvPr id="176" name="Google Shape;176;p32"/>
          <p:cNvCxnSpPr/>
          <p:nvPr/>
        </p:nvCxnSpPr>
        <p:spPr>
          <a:xfrm flipH="1" rot="10800000">
            <a:off x="2151525" y="746000"/>
            <a:ext cx="6252900" cy="384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2663"/>
            <a:ext cx="9144000" cy="3558178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3"/>
          <p:cNvSpPr txBox="1"/>
          <p:nvPr/>
        </p:nvSpPr>
        <p:spPr>
          <a:xfrm>
            <a:off x="392200" y="168100"/>
            <a:ext cx="86622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eucha"/>
                <a:ea typeface="Neucha"/>
                <a:cs typeface="Neucha"/>
                <a:sym typeface="Neucha"/>
              </a:rPr>
              <a:t>Directions:  Count them and record.</a:t>
            </a:r>
            <a:endParaRPr sz="3000">
              <a:latin typeface="Neucha"/>
              <a:ea typeface="Neucha"/>
              <a:cs typeface="Neucha"/>
              <a:sym typeface="Neuch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8675"/>
            <a:ext cx="9143998" cy="3546152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4"/>
          <p:cNvSpPr txBox="1"/>
          <p:nvPr/>
        </p:nvSpPr>
        <p:spPr>
          <a:xfrm>
            <a:off x="7227800" y="3765175"/>
            <a:ext cx="179400" cy="1569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4"/>
          <p:cNvSpPr txBox="1"/>
          <p:nvPr/>
        </p:nvSpPr>
        <p:spPr>
          <a:xfrm>
            <a:off x="392200" y="168100"/>
            <a:ext cx="86172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eucha"/>
                <a:ea typeface="Neucha"/>
                <a:cs typeface="Neucha"/>
                <a:sym typeface="Neucha"/>
              </a:rPr>
              <a:t>Directions:  Underline the sodium </a:t>
            </a:r>
            <a:r>
              <a:rPr lang="en" sz="3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rPr>
              <a:t>in the products</a:t>
            </a:r>
            <a:r>
              <a:rPr lang="en" sz="3000">
                <a:latin typeface="Neucha"/>
                <a:ea typeface="Neucha"/>
                <a:cs typeface="Neucha"/>
                <a:sym typeface="Neucha"/>
              </a:rPr>
              <a:t> in purple.</a:t>
            </a:r>
            <a:endParaRPr sz="3000">
              <a:latin typeface="Neucha"/>
              <a:ea typeface="Neucha"/>
              <a:cs typeface="Neucha"/>
              <a:sym typeface="Neucha"/>
            </a:endParaRPr>
          </a:p>
        </p:txBody>
      </p:sp>
      <p:cxnSp>
        <p:nvCxnSpPr>
          <p:cNvPr id="190" name="Google Shape;190;p34"/>
          <p:cNvCxnSpPr/>
          <p:nvPr/>
        </p:nvCxnSpPr>
        <p:spPr>
          <a:xfrm flipH="1" rot="10800000">
            <a:off x="2151525" y="750800"/>
            <a:ext cx="6510600" cy="3360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8675"/>
            <a:ext cx="9143998" cy="354615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5"/>
          <p:cNvSpPr txBox="1"/>
          <p:nvPr/>
        </p:nvSpPr>
        <p:spPr>
          <a:xfrm>
            <a:off x="392200" y="168100"/>
            <a:ext cx="86622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eucha"/>
                <a:ea typeface="Neucha"/>
                <a:cs typeface="Neucha"/>
                <a:sym typeface="Neucha"/>
              </a:rPr>
              <a:t>Directions:  Count them and record.</a:t>
            </a:r>
            <a:endParaRPr sz="3000">
              <a:latin typeface="Neucha"/>
              <a:ea typeface="Neucha"/>
              <a:cs typeface="Neucha"/>
              <a:sym typeface="Neuch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5300"/>
            <a:ext cx="9143999" cy="3532907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6"/>
          <p:cNvSpPr txBox="1"/>
          <p:nvPr/>
        </p:nvSpPr>
        <p:spPr>
          <a:xfrm>
            <a:off x="392200" y="168100"/>
            <a:ext cx="83820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eucha"/>
                <a:ea typeface="Neucha"/>
                <a:cs typeface="Neucha"/>
                <a:sym typeface="Neucha"/>
              </a:rPr>
              <a:t>Directions:  Underline the carbon </a:t>
            </a:r>
            <a:r>
              <a:rPr lang="en" sz="3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rPr>
              <a:t>in the products </a:t>
            </a:r>
            <a:r>
              <a:rPr lang="en" sz="3000">
                <a:latin typeface="Neucha"/>
                <a:ea typeface="Neucha"/>
                <a:cs typeface="Neucha"/>
                <a:sym typeface="Neucha"/>
              </a:rPr>
              <a:t>in green.</a:t>
            </a:r>
            <a:endParaRPr sz="3000">
              <a:latin typeface="Neucha"/>
              <a:ea typeface="Neucha"/>
              <a:cs typeface="Neucha"/>
              <a:sym typeface="Neucha"/>
            </a:endParaRPr>
          </a:p>
        </p:txBody>
      </p:sp>
      <p:cxnSp>
        <p:nvCxnSpPr>
          <p:cNvPr id="203" name="Google Shape;203;p36"/>
          <p:cNvCxnSpPr/>
          <p:nvPr/>
        </p:nvCxnSpPr>
        <p:spPr>
          <a:xfrm flipH="1" rot="10800000">
            <a:off x="2151525" y="761900"/>
            <a:ext cx="6443400" cy="225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1425"/>
            <a:ext cx="9143999" cy="354066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7"/>
          <p:cNvSpPr txBox="1"/>
          <p:nvPr/>
        </p:nvSpPr>
        <p:spPr>
          <a:xfrm>
            <a:off x="392200" y="168100"/>
            <a:ext cx="86622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eucha"/>
                <a:ea typeface="Neucha"/>
                <a:cs typeface="Neucha"/>
                <a:sym typeface="Neucha"/>
              </a:rPr>
              <a:t>Directions:  Count them and record.</a:t>
            </a:r>
            <a:endParaRPr sz="3000">
              <a:latin typeface="Neucha"/>
              <a:ea typeface="Neucha"/>
              <a:cs typeface="Neucha"/>
              <a:sym typeface="Neuch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75" y="152400"/>
            <a:ext cx="9095825" cy="7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88" y="1616550"/>
            <a:ext cx="8839199" cy="191038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8"/>
          <p:cNvSpPr/>
          <p:nvPr/>
        </p:nvSpPr>
        <p:spPr>
          <a:xfrm rot="5400000">
            <a:off x="1094225" y="-149625"/>
            <a:ext cx="1143000" cy="2854200"/>
          </a:xfrm>
          <a:prstGeom prst="rightBrace">
            <a:avLst>
              <a:gd fmla="val 14707" name="adj1"/>
              <a:gd fmla="val 14301" name="adj2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75" y="152400"/>
            <a:ext cx="9095825" cy="7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29200"/>
            <a:ext cx="8839200" cy="1885102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9"/>
          <p:cNvSpPr/>
          <p:nvPr/>
        </p:nvSpPr>
        <p:spPr>
          <a:xfrm rot="5400000">
            <a:off x="3917175" y="-9825"/>
            <a:ext cx="1164000" cy="2543700"/>
          </a:xfrm>
          <a:prstGeom prst="rightBrace">
            <a:avLst>
              <a:gd fmla="val 21179" name="adj1"/>
              <a:gd fmla="val 48899" name="adj2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75" y="152400"/>
            <a:ext cx="9095825" cy="7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75" y="1571175"/>
            <a:ext cx="8839200" cy="184424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0"/>
          <p:cNvSpPr/>
          <p:nvPr/>
        </p:nvSpPr>
        <p:spPr>
          <a:xfrm flipH="1" rot="-5400000">
            <a:off x="6954900" y="-138400"/>
            <a:ext cx="1143000" cy="2854200"/>
          </a:xfrm>
          <a:prstGeom prst="rightBrace">
            <a:avLst>
              <a:gd fmla="val 14707" name="adj1"/>
              <a:gd fmla="val 14301" name="adj2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8839200" cy="200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8350" y="2000850"/>
            <a:ext cx="7307300" cy="311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9879204">
            <a:off x="415024" y="974904"/>
            <a:ext cx="989875" cy="2185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0825"/>
            <a:ext cx="9143999" cy="1525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1538" y="1885911"/>
            <a:ext cx="4220921" cy="3150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8839200" cy="200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3425" y="1679477"/>
            <a:ext cx="5013500" cy="346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0800000">
            <a:off x="4405500" y="1086973"/>
            <a:ext cx="440450" cy="1467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8839200" cy="200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9463" y="1777250"/>
            <a:ext cx="6365076" cy="336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658528">
            <a:off x="7403881" y="1613810"/>
            <a:ext cx="1278218" cy="2027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8100"/>
            <a:ext cx="9143999" cy="2087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0625"/>
            <a:ext cx="9144001" cy="252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050" y="0"/>
            <a:ext cx="689790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 and Copyright</a:t>
            </a:r>
            <a:endParaRPr/>
          </a:p>
        </p:txBody>
      </p:sp>
      <p:sp>
        <p:nvSpPr>
          <p:cNvPr id="272" name="Google Shape;272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Black-Eyed Susan Science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Next Generation Science Standards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954F72"/>
                </a:solidFill>
                <a:hlinkClick r:id="rId3"/>
              </a:rPr>
              <a:t>Kimberly Geswein Fonts</a:t>
            </a:r>
            <a:endParaRPr u="sng">
              <a:solidFill>
                <a:srgbClr val="954F7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954F72"/>
                </a:solidFill>
                <a:hlinkClick r:id="rId4"/>
              </a:rPr>
              <a:t>https://images.app.goo.gl/mh1EHhmhR6ekQAte9</a:t>
            </a:r>
            <a:endParaRPr u="sng">
              <a:solidFill>
                <a:srgbClr val="954F7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7753B"/>
                </a:solidFill>
                <a:highlight>
                  <a:srgbClr val="FFFFFF"/>
                </a:highlight>
                <a:uFill>
                  <a:noFill/>
                </a:uFill>
                <a:hlinkClick r:id="rId5"/>
              </a:rPr>
              <a:t>KB3Teach</a:t>
            </a:r>
            <a:endParaRPr>
              <a:solidFill>
                <a:srgbClr val="67753B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7753B"/>
                </a:solidFill>
                <a:highlight>
                  <a:srgbClr val="FFFFFF"/>
                </a:highlight>
                <a:uFill>
                  <a:noFill/>
                </a:uFill>
                <a:hlinkClick r:id="rId6"/>
              </a:rPr>
              <a:t>The 3am Teacher</a:t>
            </a:r>
            <a:endParaRPr>
              <a:solidFill>
                <a:srgbClr val="67753B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7753B"/>
                </a:solidFill>
                <a:highlight>
                  <a:srgbClr val="FFFFFF"/>
                </a:highlight>
                <a:uFill>
                  <a:noFill/>
                </a:uFill>
                <a:hlinkClick r:id="rId7"/>
              </a:rPr>
              <a:t>The Cher Room</a:t>
            </a:r>
            <a:endParaRPr>
              <a:solidFill>
                <a:srgbClr val="67753B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7753B"/>
                </a:solidFill>
                <a:highlight>
                  <a:srgbClr val="FFFFFF"/>
                </a:highlight>
                <a:uFill>
                  <a:noFill/>
                </a:uFill>
                <a:hlinkClick r:id="rId8"/>
              </a:rPr>
              <a:t>The Painted Crow</a:t>
            </a:r>
            <a:endParaRPr>
              <a:solidFill>
                <a:srgbClr val="67753B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7753B"/>
                </a:solidFill>
                <a:highlight>
                  <a:srgbClr val="FFFFFF"/>
                </a:highlight>
                <a:uFill>
                  <a:noFill/>
                </a:uFill>
                <a:hlinkClick r:id="rId9"/>
              </a:rPr>
              <a:t>Sarah Pecorino Illustration</a:t>
            </a:r>
            <a:endParaRPr>
              <a:solidFill>
                <a:srgbClr val="67753B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7753B"/>
                </a:solidFill>
                <a:highlight>
                  <a:srgbClr val="FFFFFF"/>
                </a:highlight>
                <a:uFill>
                  <a:noFill/>
                </a:uFill>
                <a:hlinkClick r:id="rId10"/>
              </a:rPr>
              <a:t>Teachers Resource Force</a:t>
            </a:r>
            <a:endParaRPr>
              <a:solidFill>
                <a:srgbClr val="67753B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3775"/>
            <a:ext cx="9143998" cy="3415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7813"/>
            <a:ext cx="9143998" cy="3447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8875"/>
            <a:ext cx="9143999" cy="3425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/>
        </p:nvSpPr>
        <p:spPr>
          <a:xfrm>
            <a:off x="392200" y="168100"/>
            <a:ext cx="86622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eucha"/>
                <a:ea typeface="Neucha"/>
                <a:cs typeface="Neucha"/>
                <a:sym typeface="Neucha"/>
              </a:rPr>
              <a:t>Directions:  Underline the hydrogen in the reactants in red.</a:t>
            </a:r>
            <a:endParaRPr sz="3000">
              <a:latin typeface="Neucha"/>
              <a:ea typeface="Neucha"/>
              <a:cs typeface="Neucha"/>
              <a:sym typeface="Neucha"/>
            </a:endParaRPr>
          </a:p>
        </p:txBody>
      </p:sp>
      <p:cxnSp>
        <p:nvCxnSpPr>
          <p:cNvPr id="86" name="Google Shape;86;p19"/>
          <p:cNvCxnSpPr/>
          <p:nvPr/>
        </p:nvCxnSpPr>
        <p:spPr>
          <a:xfrm flipH="1" rot="10800000">
            <a:off x="2151525" y="739700"/>
            <a:ext cx="6589200" cy="44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7" name="Google Shape;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4800"/>
            <a:ext cx="9144000" cy="3433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4799"/>
            <a:ext cx="9144000" cy="343391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0"/>
          <p:cNvSpPr txBox="1"/>
          <p:nvPr/>
        </p:nvSpPr>
        <p:spPr>
          <a:xfrm>
            <a:off x="392200" y="168100"/>
            <a:ext cx="86622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eucha"/>
                <a:ea typeface="Neucha"/>
                <a:cs typeface="Neucha"/>
                <a:sym typeface="Neucha"/>
              </a:rPr>
              <a:t>Directions:  Count them and record.</a:t>
            </a:r>
            <a:endParaRPr sz="3000">
              <a:latin typeface="Neucha"/>
              <a:ea typeface="Neucha"/>
              <a:cs typeface="Neucha"/>
              <a:sym typeface="Neuch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4988"/>
            <a:ext cx="9144000" cy="3453517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1"/>
          <p:cNvSpPr txBox="1"/>
          <p:nvPr/>
        </p:nvSpPr>
        <p:spPr>
          <a:xfrm>
            <a:off x="392200" y="168100"/>
            <a:ext cx="83820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eucha"/>
                <a:ea typeface="Neucha"/>
                <a:cs typeface="Neucha"/>
                <a:sym typeface="Neucha"/>
              </a:rPr>
              <a:t>Directions:  Underline the oxygen </a:t>
            </a:r>
            <a:r>
              <a:rPr lang="en" sz="3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rPr>
              <a:t>in the reactants </a:t>
            </a:r>
            <a:r>
              <a:rPr lang="en" sz="3000">
                <a:latin typeface="Neucha"/>
                <a:ea typeface="Neucha"/>
                <a:cs typeface="Neucha"/>
                <a:sym typeface="Neucha"/>
              </a:rPr>
              <a:t>in blue.</a:t>
            </a:r>
            <a:endParaRPr sz="3000">
              <a:latin typeface="Neucha"/>
              <a:ea typeface="Neucha"/>
              <a:cs typeface="Neucha"/>
              <a:sym typeface="Neucha"/>
            </a:endParaRPr>
          </a:p>
        </p:txBody>
      </p:sp>
      <p:cxnSp>
        <p:nvCxnSpPr>
          <p:cNvPr id="100" name="Google Shape;100;p21"/>
          <p:cNvCxnSpPr/>
          <p:nvPr/>
        </p:nvCxnSpPr>
        <p:spPr>
          <a:xfrm flipH="1" rot="10800000">
            <a:off x="2151525" y="761900"/>
            <a:ext cx="6331200" cy="225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1" name="Google Shape;10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58068"/>
            <a:ext cx="9144000" cy="342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858068"/>
            <a:ext cx="9144000" cy="34273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21"/>
          <p:cNvCxnSpPr/>
          <p:nvPr/>
        </p:nvCxnSpPr>
        <p:spPr>
          <a:xfrm>
            <a:off x="4314275" y="2420475"/>
            <a:ext cx="336300" cy="0"/>
          </a:xfrm>
          <a:prstGeom prst="straightConnector1">
            <a:avLst/>
          </a:prstGeom>
          <a:noFill/>
          <a:ln cap="flat" cmpd="sng" w="28575">
            <a:solidFill>
              <a:srgbClr val="469DD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811372C-BBE6-44BA-AE2B-71ACEE0DCD8E}"/>
</file>

<file path=customXml/itemProps2.xml><?xml version="1.0" encoding="utf-8"?>
<ds:datastoreItem xmlns:ds="http://schemas.openxmlformats.org/officeDocument/2006/customXml" ds:itemID="{72C2F4BD-FA74-4855-83A2-F80A05DF86AB}"/>
</file>

<file path=customXml/itemProps3.xml><?xml version="1.0" encoding="utf-8"?>
<ds:datastoreItem xmlns:ds="http://schemas.openxmlformats.org/officeDocument/2006/customXml" ds:itemID="{E289EE84-1CCA-4B6A-B7C4-3C01C645D8BE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</Properties>
</file>